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Montserrat SemiBold"/>
      <p:regular r:id="rId22"/>
      <p:bold r:id="rId23"/>
      <p:italic r:id="rId24"/>
      <p:boldItalic r:id="rId25"/>
    </p:embeddedFont>
    <p:embeddedFont>
      <p:font typeface="Montserrat"/>
      <p:regular r:id="rId26"/>
      <p:bold r:id="rId27"/>
      <p:italic r:id="rId28"/>
      <p:boldItalic r:id="rId29"/>
    </p:embeddedFont>
    <p:embeddedFont>
      <p:font typeface="Montserrat Medium"/>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SemiBold-regular.fntdata"/><Relationship Id="rId21" Type="http://schemas.openxmlformats.org/officeDocument/2006/relationships/slide" Target="slides/slide16.xml"/><Relationship Id="rId24" Type="http://schemas.openxmlformats.org/officeDocument/2006/relationships/font" Target="fonts/MontserratSemiBold-italic.fntdata"/><Relationship Id="rId23" Type="http://schemas.openxmlformats.org/officeDocument/2006/relationships/font" Target="fonts/Montserrat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font" Target="fonts/MontserratSemiBold-boldItalic.fntdata"/><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6.xml"/><Relationship Id="rId33" Type="http://schemas.openxmlformats.org/officeDocument/2006/relationships/font" Target="fonts/MontserratMedium-boldItalic.fntdata"/><Relationship Id="rId10" Type="http://schemas.openxmlformats.org/officeDocument/2006/relationships/slide" Target="slides/slide5.xml"/><Relationship Id="rId32" Type="http://schemas.openxmlformats.org/officeDocument/2006/relationships/font" Target="fonts/MontserratMedium-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g73f3884cc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3f3884cc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676857d5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676857d5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676857d51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676857d51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7c92f5b6a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7c92f5b6a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7c92f5b6a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7c92f5b6a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676857d5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676857d5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73f3884cc7_0_1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3f3884cc7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5676857d5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5676857d5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73f3884c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73f3884c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3f388c5d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3f388c5d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73f388c5d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3f388c5d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900">
                <a:solidFill>
                  <a:schemeClr val="dk1"/>
                </a:solidFill>
              </a:rPr>
              <a:t>If a member engages in discriminatory or harassing behavior, the USHRN Coordinating Center facilitators may take any action they deem appropriate, including warning the offender and/or expulsion from the call as needed in order to maintain a discrimination-free and harassment-free environment.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7b9abb856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b9abb856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3f3884cc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f3884cc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c6f32585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c6f32585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b9abb856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b9abb856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www.upr2020.org/resourc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www.upr2020.org/contribute" TargetMode="External"/><Relationship Id="rId4" Type="http://schemas.openxmlformats.org/officeDocument/2006/relationships/hyperlink" Target="https://bit.ly/2RtunQ6" TargetMode="External"/><Relationship Id="rId5" Type="http://schemas.openxmlformats.org/officeDocument/2006/relationships/hyperlink" Target="http://www.upr2020.org/telltheworl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bit.ly/2RtunQ6" TargetMode="External"/><Relationship Id="rId4" Type="http://schemas.openxmlformats.org/officeDocument/2006/relationships/hyperlink" Target="http://www.upr2020.org/resources" TargetMode="External"/><Relationship Id="rId5" Type="http://schemas.openxmlformats.org/officeDocument/2006/relationships/hyperlink" Target="http://www.upr2020.org/resources" TargetMode="External"/><Relationship Id="rId6"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608" y="25152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Domestic Advocacy</a:t>
            </a:r>
            <a:endParaRPr b="1">
              <a:solidFill>
                <a:srgbClr val="07075D"/>
              </a:solidFill>
              <a:latin typeface="Montserrat"/>
              <a:ea typeface="Montserrat"/>
              <a:cs typeface="Montserrat"/>
              <a:sym typeface="Montserrat"/>
            </a:endParaRPr>
          </a:p>
        </p:txBody>
      </p:sp>
      <p:sp>
        <p:nvSpPr>
          <p:cNvPr id="55" name="Google Shape;55;p13"/>
          <p:cNvSpPr txBox="1"/>
          <p:nvPr>
            <p:ph idx="1" type="subTitle"/>
          </p:nvPr>
        </p:nvSpPr>
        <p:spPr>
          <a:xfrm>
            <a:off x="311700" y="230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EFEFEF"/>
                </a:solidFill>
                <a:latin typeface="Montserrat"/>
                <a:ea typeface="Montserrat"/>
                <a:cs typeface="Montserrat"/>
                <a:sym typeface="Montserrat"/>
              </a:rPr>
              <a:t>January 17, 2020</a:t>
            </a:r>
            <a:endParaRPr>
              <a:solidFill>
                <a:srgbClr val="EFEFEF"/>
              </a:solidFill>
              <a:latin typeface="Montserrat"/>
              <a:ea typeface="Montserrat"/>
              <a:cs typeface="Montserrat"/>
              <a:sym typeface="Montserrat"/>
            </a:endParaRPr>
          </a:p>
        </p:txBody>
      </p:sp>
      <p:sp>
        <p:nvSpPr>
          <p:cNvPr id="56" name="Google Shape;56;p13"/>
          <p:cNvSpPr/>
          <p:nvPr/>
        </p:nvSpPr>
        <p:spPr>
          <a:xfrm>
            <a:off x="-100" y="3397600"/>
            <a:ext cx="9144000" cy="174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7" name="Google Shape;57;p13"/>
          <p:cNvPicPr preferRelativeResize="0"/>
          <p:nvPr/>
        </p:nvPicPr>
        <p:blipFill>
          <a:blip r:embed="rId3">
            <a:alphaModFix/>
          </a:blip>
          <a:stretch>
            <a:fillRect/>
          </a:stretch>
        </p:blipFill>
        <p:spPr>
          <a:xfrm>
            <a:off x="3200012" y="3945113"/>
            <a:ext cx="2743775" cy="650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24" name="Shape 124"/>
        <p:cNvGrpSpPr/>
        <p:nvPr/>
      </p:nvGrpSpPr>
      <p:grpSpPr>
        <a:xfrm>
          <a:off x="0" y="0"/>
          <a:ext cx="0" cy="0"/>
          <a:chOff x="0" y="0"/>
          <a:chExt cx="0" cy="0"/>
        </a:xfrm>
      </p:grpSpPr>
      <p:sp>
        <p:nvSpPr>
          <p:cNvPr id="125" name="Google Shape;125;p22"/>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2"/>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#TellTheWorld - </a:t>
            </a:r>
            <a:r>
              <a:rPr b="1" lang="en">
                <a:solidFill>
                  <a:srgbClr val="07075D"/>
                </a:solidFill>
                <a:latin typeface="Montserrat"/>
                <a:ea typeface="Montserrat"/>
                <a:cs typeface="Montserrat"/>
                <a:sym typeface="Montserrat"/>
              </a:rPr>
              <a:t>Deadline Extension</a:t>
            </a:r>
            <a:endParaRPr b="1">
              <a:solidFill>
                <a:srgbClr val="07075D"/>
              </a:solidFill>
              <a:latin typeface="Montserrat"/>
              <a:ea typeface="Montserrat"/>
              <a:cs typeface="Montserrat"/>
              <a:sym typeface="Montserrat"/>
            </a:endParaRPr>
          </a:p>
        </p:txBody>
      </p:sp>
      <p:sp>
        <p:nvSpPr>
          <p:cNvPr id="127" name="Google Shape;127;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22"/>
          <p:cNvPicPr preferRelativeResize="0"/>
          <p:nvPr/>
        </p:nvPicPr>
        <p:blipFill>
          <a:blip r:embed="rId3">
            <a:alphaModFix/>
          </a:blip>
          <a:stretch>
            <a:fillRect/>
          </a:stretch>
        </p:blipFill>
        <p:spPr>
          <a:xfrm>
            <a:off x="0" y="1048502"/>
            <a:ext cx="9144001" cy="41222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32" name="Shape 132"/>
        <p:cNvGrpSpPr/>
        <p:nvPr/>
      </p:nvGrpSpPr>
      <p:grpSpPr>
        <a:xfrm>
          <a:off x="0" y="0"/>
          <a:ext cx="0" cy="0"/>
          <a:chOff x="0" y="0"/>
          <a:chExt cx="0" cy="0"/>
        </a:xfrm>
      </p:grpSpPr>
      <p:sp>
        <p:nvSpPr>
          <p:cNvPr id="133" name="Google Shape;133;p23"/>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5" name="Google Shape;135;p23"/>
          <p:cNvSpPr/>
          <p:nvPr/>
        </p:nvSpPr>
        <p:spPr>
          <a:xfrm>
            <a:off x="5862425" y="124950"/>
            <a:ext cx="3132300" cy="4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3"/>
          <p:cNvSpPr txBox="1"/>
          <p:nvPr>
            <p:ph idx="1" type="body"/>
          </p:nvPr>
        </p:nvSpPr>
        <p:spPr>
          <a:xfrm>
            <a:off x="4572000" y="1908100"/>
            <a:ext cx="3799800" cy="1769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075D"/>
                </a:solidFill>
                <a:latin typeface="Montserrat"/>
                <a:ea typeface="Montserrat"/>
                <a:cs typeface="Montserrat"/>
                <a:sym typeface="Montserrat"/>
              </a:rPr>
              <a:t>Stephanie Franklin,</a:t>
            </a:r>
            <a:endParaRPr b="1" sz="2400">
              <a:solidFill>
                <a:srgbClr val="07075D"/>
              </a:solidFill>
              <a:latin typeface="Montserrat"/>
              <a:ea typeface="Montserrat"/>
              <a:cs typeface="Montserrat"/>
              <a:sym typeface="Montserrat"/>
            </a:endParaRPr>
          </a:p>
          <a:p>
            <a:pPr indent="0" lvl="0" marL="0" rtl="0" algn="ctr">
              <a:spcBef>
                <a:spcPts val="1600"/>
              </a:spcBef>
              <a:spcAft>
                <a:spcPts val="1600"/>
              </a:spcAft>
              <a:buNone/>
            </a:pPr>
            <a:r>
              <a:rPr b="1" lang="en" sz="2400">
                <a:solidFill>
                  <a:srgbClr val="07075D"/>
                </a:solidFill>
                <a:latin typeface="Montserrat"/>
                <a:ea typeface="Montserrat"/>
                <a:cs typeface="Montserrat"/>
                <a:sym typeface="Montserrat"/>
              </a:rPr>
              <a:t>Franklin Law Group</a:t>
            </a:r>
            <a:endParaRPr b="1" sz="2400">
              <a:solidFill>
                <a:srgbClr val="07075D"/>
              </a:solidFill>
              <a:latin typeface="Montserrat"/>
              <a:ea typeface="Montserrat"/>
              <a:cs typeface="Montserrat"/>
              <a:sym typeface="Montserrat"/>
            </a:endParaRPr>
          </a:p>
        </p:txBody>
      </p:sp>
      <p:sp>
        <p:nvSpPr>
          <p:cNvPr id="137" name="Google Shape;137;p23"/>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Guest Advocate</a:t>
            </a:r>
            <a:endParaRPr b="1">
              <a:solidFill>
                <a:srgbClr val="07075D"/>
              </a:solidFill>
              <a:latin typeface="Montserrat"/>
              <a:ea typeface="Montserrat"/>
              <a:cs typeface="Montserrat"/>
              <a:sym typeface="Montserrat"/>
            </a:endParaRPr>
          </a:p>
        </p:txBody>
      </p:sp>
      <p:pic>
        <p:nvPicPr>
          <p:cNvPr id="138" name="Google Shape;138;p23"/>
          <p:cNvPicPr preferRelativeResize="0"/>
          <p:nvPr/>
        </p:nvPicPr>
        <p:blipFill rotWithShape="1">
          <a:blip r:embed="rId3">
            <a:alphaModFix/>
          </a:blip>
          <a:srcRect b="22618" l="0" r="0" t="0"/>
          <a:stretch/>
        </p:blipFill>
        <p:spPr>
          <a:xfrm>
            <a:off x="1164625" y="1198875"/>
            <a:ext cx="3132299" cy="36498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42" name="Shape 142"/>
        <p:cNvGrpSpPr/>
        <p:nvPr/>
      </p:nvGrpSpPr>
      <p:grpSpPr>
        <a:xfrm>
          <a:off x="0" y="0"/>
          <a:ext cx="0" cy="0"/>
          <a:chOff x="0" y="0"/>
          <a:chExt cx="0" cy="0"/>
        </a:xfrm>
      </p:grpSpPr>
      <p:sp>
        <p:nvSpPr>
          <p:cNvPr id="143" name="Google Shape;143;p24"/>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5" name="Google Shape;145;p24"/>
          <p:cNvSpPr/>
          <p:nvPr/>
        </p:nvSpPr>
        <p:spPr>
          <a:xfrm>
            <a:off x="5862425" y="124950"/>
            <a:ext cx="3132300" cy="4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4"/>
          <p:cNvSpPr txBox="1"/>
          <p:nvPr>
            <p:ph idx="1" type="body"/>
          </p:nvPr>
        </p:nvSpPr>
        <p:spPr>
          <a:xfrm>
            <a:off x="3047275" y="1735475"/>
            <a:ext cx="2562600" cy="2789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075D"/>
                </a:solidFill>
                <a:latin typeface="Montserrat"/>
                <a:ea typeface="Montserrat"/>
                <a:cs typeface="Montserrat"/>
                <a:sym typeface="Montserrat"/>
              </a:rPr>
              <a:t>Mary Gerisch + Joshua Cooper</a:t>
            </a:r>
            <a:endParaRPr b="1" sz="2400">
              <a:solidFill>
                <a:srgbClr val="07075D"/>
              </a:solidFill>
              <a:latin typeface="Montserrat"/>
              <a:ea typeface="Montserrat"/>
              <a:cs typeface="Montserrat"/>
              <a:sym typeface="Montserrat"/>
            </a:endParaRPr>
          </a:p>
          <a:p>
            <a:pPr indent="0" lvl="0" marL="0" rtl="0" algn="ctr">
              <a:spcBef>
                <a:spcPts val="1600"/>
              </a:spcBef>
              <a:spcAft>
                <a:spcPts val="1600"/>
              </a:spcAft>
              <a:buNone/>
            </a:pPr>
            <a:r>
              <a:rPr b="1" lang="en" sz="2400">
                <a:solidFill>
                  <a:srgbClr val="07075D"/>
                </a:solidFill>
                <a:latin typeface="Montserrat"/>
                <a:ea typeface="Montserrat"/>
                <a:cs typeface="Montserrat"/>
                <a:sym typeface="Montserrat"/>
              </a:rPr>
              <a:t>UPR Task Force Co-Chairs</a:t>
            </a:r>
            <a:endParaRPr b="1" sz="2400">
              <a:solidFill>
                <a:srgbClr val="07075D"/>
              </a:solidFill>
              <a:latin typeface="Montserrat"/>
              <a:ea typeface="Montserrat"/>
              <a:cs typeface="Montserrat"/>
              <a:sym typeface="Montserrat"/>
            </a:endParaRPr>
          </a:p>
        </p:txBody>
      </p:sp>
      <p:sp>
        <p:nvSpPr>
          <p:cNvPr id="147" name="Google Shape;147;p2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Guest Advocates</a:t>
            </a:r>
            <a:endParaRPr b="1">
              <a:solidFill>
                <a:srgbClr val="07075D"/>
              </a:solidFill>
              <a:latin typeface="Montserrat"/>
              <a:ea typeface="Montserrat"/>
              <a:cs typeface="Montserrat"/>
              <a:sym typeface="Montserrat"/>
            </a:endParaRPr>
          </a:p>
        </p:txBody>
      </p:sp>
      <p:pic>
        <p:nvPicPr>
          <p:cNvPr id="148" name="Google Shape;148;p24"/>
          <p:cNvPicPr preferRelativeResize="0"/>
          <p:nvPr/>
        </p:nvPicPr>
        <p:blipFill>
          <a:blip r:embed="rId3">
            <a:alphaModFix/>
          </a:blip>
          <a:stretch>
            <a:fillRect/>
          </a:stretch>
        </p:blipFill>
        <p:spPr>
          <a:xfrm>
            <a:off x="554800" y="1432474"/>
            <a:ext cx="2336846" cy="3230750"/>
          </a:xfrm>
          <a:prstGeom prst="rect">
            <a:avLst/>
          </a:prstGeom>
          <a:noFill/>
          <a:ln>
            <a:noFill/>
          </a:ln>
        </p:spPr>
      </p:pic>
      <p:pic>
        <p:nvPicPr>
          <p:cNvPr id="149" name="Google Shape;149;p24"/>
          <p:cNvPicPr preferRelativeResize="0"/>
          <p:nvPr/>
        </p:nvPicPr>
        <p:blipFill rotWithShape="1">
          <a:blip r:embed="rId4">
            <a:alphaModFix/>
          </a:blip>
          <a:srcRect b="0" l="14292" r="14880" t="0"/>
          <a:stretch/>
        </p:blipFill>
        <p:spPr>
          <a:xfrm>
            <a:off x="5980875" y="1432475"/>
            <a:ext cx="2336850" cy="32994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53" name="Shape 153"/>
        <p:cNvGrpSpPr/>
        <p:nvPr/>
      </p:nvGrpSpPr>
      <p:grpSpPr>
        <a:xfrm>
          <a:off x="0" y="0"/>
          <a:ext cx="0" cy="0"/>
          <a:chOff x="0" y="0"/>
          <a:chExt cx="0" cy="0"/>
        </a:xfrm>
      </p:grpSpPr>
      <p:sp>
        <p:nvSpPr>
          <p:cNvPr id="154" name="Google Shape;154;p25"/>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6" name="Google Shape;156;p25"/>
          <p:cNvSpPr/>
          <p:nvPr/>
        </p:nvSpPr>
        <p:spPr>
          <a:xfrm>
            <a:off x="5862425" y="124950"/>
            <a:ext cx="3132300" cy="458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25"/>
          <p:cNvSpPr txBox="1"/>
          <p:nvPr>
            <p:ph idx="1" type="body"/>
          </p:nvPr>
        </p:nvSpPr>
        <p:spPr>
          <a:xfrm>
            <a:off x="4361175" y="1600600"/>
            <a:ext cx="3956700" cy="2994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075D"/>
                </a:solidFill>
                <a:latin typeface="Montserrat"/>
                <a:ea typeface="Montserrat"/>
                <a:cs typeface="Montserrat"/>
                <a:sym typeface="Montserrat"/>
              </a:rPr>
              <a:t>Jamil Dakwar,</a:t>
            </a:r>
            <a:endParaRPr b="1" sz="2400">
              <a:solidFill>
                <a:srgbClr val="07075D"/>
              </a:solidFill>
              <a:latin typeface="Montserrat"/>
              <a:ea typeface="Montserrat"/>
              <a:cs typeface="Montserrat"/>
              <a:sym typeface="Montserrat"/>
            </a:endParaRPr>
          </a:p>
          <a:p>
            <a:pPr indent="0" lvl="0" marL="0" rtl="0" algn="ctr">
              <a:spcBef>
                <a:spcPts val="1600"/>
              </a:spcBef>
              <a:spcAft>
                <a:spcPts val="0"/>
              </a:spcAft>
              <a:buNone/>
            </a:pPr>
            <a:r>
              <a:rPr b="1" lang="en" sz="2400">
                <a:solidFill>
                  <a:srgbClr val="07075D"/>
                </a:solidFill>
                <a:latin typeface="Montserrat"/>
                <a:ea typeface="Montserrat"/>
                <a:cs typeface="Montserrat"/>
                <a:sym typeface="Montserrat"/>
              </a:rPr>
              <a:t>UPR Task Force Member</a:t>
            </a:r>
            <a:endParaRPr b="1" sz="2400">
              <a:solidFill>
                <a:srgbClr val="07075D"/>
              </a:solidFill>
              <a:latin typeface="Montserrat"/>
              <a:ea typeface="Montserrat"/>
              <a:cs typeface="Montserrat"/>
              <a:sym typeface="Montserrat"/>
            </a:endParaRPr>
          </a:p>
          <a:p>
            <a:pPr indent="0" lvl="0" marL="0" rtl="0" algn="ctr">
              <a:spcBef>
                <a:spcPts val="1600"/>
              </a:spcBef>
              <a:spcAft>
                <a:spcPts val="1600"/>
              </a:spcAft>
              <a:buNone/>
            </a:pPr>
            <a:r>
              <a:rPr b="1" lang="en" sz="2400">
                <a:solidFill>
                  <a:srgbClr val="07075D"/>
                </a:solidFill>
                <a:latin typeface="Montserrat"/>
                <a:ea typeface="Montserrat"/>
                <a:cs typeface="Montserrat"/>
                <a:sym typeface="Montserrat"/>
              </a:rPr>
              <a:t>Director of the ACLU Human Rights Program</a:t>
            </a:r>
            <a:endParaRPr b="1" sz="2400">
              <a:solidFill>
                <a:srgbClr val="07075D"/>
              </a:solidFill>
              <a:latin typeface="Montserrat"/>
              <a:ea typeface="Montserrat"/>
              <a:cs typeface="Montserrat"/>
              <a:sym typeface="Montserrat"/>
            </a:endParaRPr>
          </a:p>
        </p:txBody>
      </p:sp>
      <p:sp>
        <p:nvSpPr>
          <p:cNvPr id="158" name="Google Shape;158;p2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Guest Advocate</a:t>
            </a:r>
            <a:endParaRPr b="1">
              <a:solidFill>
                <a:srgbClr val="07075D"/>
              </a:solidFill>
              <a:latin typeface="Montserrat"/>
              <a:ea typeface="Montserrat"/>
              <a:cs typeface="Montserrat"/>
              <a:sym typeface="Montserrat"/>
            </a:endParaRPr>
          </a:p>
        </p:txBody>
      </p:sp>
      <p:pic>
        <p:nvPicPr>
          <p:cNvPr id="159" name="Google Shape;159;p25"/>
          <p:cNvPicPr preferRelativeResize="0"/>
          <p:nvPr/>
        </p:nvPicPr>
        <p:blipFill rotWithShape="1">
          <a:blip r:embed="rId3">
            <a:alphaModFix/>
          </a:blip>
          <a:srcRect b="0" l="39184" r="14596" t="0"/>
          <a:stretch/>
        </p:blipFill>
        <p:spPr>
          <a:xfrm>
            <a:off x="1097050" y="1411750"/>
            <a:ext cx="3060749" cy="3311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63" name="Shape 163"/>
        <p:cNvGrpSpPr/>
        <p:nvPr/>
      </p:nvGrpSpPr>
      <p:grpSpPr>
        <a:xfrm>
          <a:off x="0" y="0"/>
          <a:ext cx="0" cy="0"/>
          <a:chOff x="0" y="0"/>
          <a:chExt cx="0" cy="0"/>
        </a:xfrm>
      </p:grpSpPr>
      <p:sp>
        <p:nvSpPr>
          <p:cNvPr id="164" name="Google Shape;164;p26"/>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US Government Consultation (D.C.)</a:t>
            </a:r>
            <a:endParaRPr b="1">
              <a:solidFill>
                <a:srgbClr val="07075D"/>
              </a:solidFill>
              <a:latin typeface="Montserrat"/>
              <a:ea typeface="Montserrat"/>
              <a:cs typeface="Montserrat"/>
              <a:sym typeface="Montserrat"/>
            </a:endParaRPr>
          </a:p>
        </p:txBody>
      </p:sp>
      <p:sp>
        <p:nvSpPr>
          <p:cNvPr id="166" name="Google Shape;166;p26"/>
          <p:cNvSpPr txBox="1"/>
          <p:nvPr>
            <p:ph idx="1" type="body"/>
          </p:nvPr>
        </p:nvSpPr>
        <p:spPr>
          <a:xfrm>
            <a:off x="311700" y="1258900"/>
            <a:ext cx="8208600" cy="36507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Monday, January 27, 2020 from 1:30 p.m. to 3:30 p.m.</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State Department, Washington, D.C.</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NGO Consultation with US Government</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Please RSVP to </a:t>
            </a:r>
            <a:r>
              <a:rPr b="1" lang="en">
                <a:solidFill>
                  <a:srgbClr val="07075D"/>
                </a:solidFill>
                <a:latin typeface="Montserrat"/>
                <a:ea typeface="Montserrat"/>
                <a:cs typeface="Montserrat"/>
                <a:sym typeface="Montserrat"/>
              </a:rPr>
              <a:t>FuentesTA@state.gov</a:t>
            </a:r>
            <a:r>
              <a:rPr lang="en">
                <a:solidFill>
                  <a:srgbClr val="07075D"/>
                </a:solidFill>
                <a:latin typeface="Montserrat Medium"/>
                <a:ea typeface="Montserrat Medium"/>
                <a:cs typeface="Montserrat Medium"/>
                <a:sym typeface="Montserrat Medium"/>
              </a:rPr>
              <a:t> and </a:t>
            </a:r>
            <a:r>
              <a:rPr b="1" lang="en">
                <a:solidFill>
                  <a:srgbClr val="07075D"/>
                </a:solidFill>
                <a:latin typeface="Montserrat"/>
                <a:ea typeface="Montserrat"/>
                <a:cs typeface="Montserrat"/>
                <a:sym typeface="Montserrat"/>
              </a:rPr>
              <a:t>FalconSappLA@state.gov</a:t>
            </a:r>
            <a:r>
              <a:rPr lang="en">
                <a:solidFill>
                  <a:srgbClr val="07075D"/>
                </a:solidFill>
                <a:latin typeface="Montserrat Medium"/>
                <a:ea typeface="Montserrat Medium"/>
                <a:cs typeface="Montserrat Medium"/>
                <a:sym typeface="Montserrat Medium"/>
              </a:rPr>
              <a:t>  no later than 5:00 p.m. Wednesday, January 22, with the following information: (a) your name, phone number and email address, (b) institutional affiliation, (c) the name, phone number and email address of the representative participating, and (d) whether you will participate in person or by telephone. </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This information is available on: </a:t>
            </a:r>
            <a:r>
              <a:rPr lang="en" u="sng">
                <a:solidFill>
                  <a:schemeClr val="hlink"/>
                </a:solidFill>
                <a:latin typeface="Montserrat Medium"/>
                <a:ea typeface="Montserrat Medium"/>
                <a:cs typeface="Montserrat Medium"/>
                <a:sym typeface="Montserrat Medium"/>
                <a:hlinkClick r:id="rId3"/>
              </a:rPr>
              <a:t>www.upr2020.org/resources</a:t>
            </a:r>
            <a:r>
              <a:rPr lang="en">
                <a:solidFill>
                  <a:srgbClr val="07075D"/>
                </a:solidFill>
                <a:latin typeface="Montserrat Medium"/>
                <a:ea typeface="Montserrat Medium"/>
                <a:cs typeface="Montserrat Medium"/>
                <a:sym typeface="Montserrat Medium"/>
              </a:rPr>
              <a:t> </a:t>
            </a:r>
            <a:endParaRPr>
              <a:solidFill>
                <a:srgbClr val="07075D"/>
              </a:solidFill>
              <a:latin typeface="Montserrat Medium"/>
              <a:ea typeface="Montserrat Medium"/>
              <a:cs typeface="Montserrat Medium"/>
              <a:sym typeface="Montserrat Medium"/>
            </a:endParaRPr>
          </a:p>
        </p:txBody>
      </p:sp>
      <p:sp>
        <p:nvSpPr>
          <p:cNvPr id="167" name="Google Shape;167;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71" name="Shape 171"/>
        <p:cNvGrpSpPr/>
        <p:nvPr/>
      </p:nvGrpSpPr>
      <p:grpSpPr>
        <a:xfrm>
          <a:off x="0" y="0"/>
          <a:ext cx="0" cy="0"/>
          <a:chOff x="0" y="0"/>
          <a:chExt cx="0" cy="0"/>
        </a:xfrm>
      </p:grpSpPr>
      <p:sp>
        <p:nvSpPr>
          <p:cNvPr id="172" name="Google Shape;172;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3" name="Google Shape;173;p27"/>
          <p:cNvSpPr/>
          <p:nvPr/>
        </p:nvSpPr>
        <p:spPr>
          <a:xfrm>
            <a:off x="-100" y="3397600"/>
            <a:ext cx="9144000" cy="174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4" name="Google Shape;174;p27"/>
          <p:cNvPicPr preferRelativeResize="0"/>
          <p:nvPr/>
        </p:nvPicPr>
        <p:blipFill>
          <a:blip r:embed="rId3">
            <a:alphaModFix/>
          </a:blip>
          <a:stretch>
            <a:fillRect/>
          </a:stretch>
        </p:blipFill>
        <p:spPr>
          <a:xfrm>
            <a:off x="3200012" y="3945113"/>
            <a:ext cx="2743775" cy="650975"/>
          </a:xfrm>
          <a:prstGeom prst="rect">
            <a:avLst/>
          </a:prstGeom>
          <a:noFill/>
          <a:ln>
            <a:noFill/>
          </a:ln>
        </p:spPr>
      </p:pic>
      <p:sp>
        <p:nvSpPr>
          <p:cNvPr id="175" name="Google Shape;175;p27"/>
          <p:cNvSpPr txBox="1"/>
          <p:nvPr>
            <p:ph idx="4294967295" type="ctrTitle"/>
          </p:nvPr>
        </p:nvSpPr>
        <p:spPr>
          <a:xfrm>
            <a:off x="311600" y="1186950"/>
            <a:ext cx="8520600" cy="231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4800">
                <a:solidFill>
                  <a:srgbClr val="07075D"/>
                </a:solidFill>
                <a:latin typeface="Montserrat"/>
                <a:ea typeface="Montserrat"/>
                <a:cs typeface="Montserrat"/>
                <a:sym typeface="Montserrat"/>
              </a:rPr>
              <a:t>Q&amp;A</a:t>
            </a:r>
            <a:endParaRPr b="1" sz="4800">
              <a:solidFill>
                <a:srgbClr val="07075D"/>
              </a:solidFill>
              <a:latin typeface="Montserrat"/>
              <a:ea typeface="Montserrat"/>
              <a:cs typeface="Montserrat"/>
              <a:sym typeface="Montserrat"/>
            </a:endParaRPr>
          </a:p>
          <a:p>
            <a:pPr indent="0" lvl="0" marL="0" rtl="0" algn="l">
              <a:spcBef>
                <a:spcPts val="0"/>
              </a:spcBef>
              <a:spcAft>
                <a:spcPts val="0"/>
              </a:spcAft>
              <a:buNone/>
            </a:pPr>
            <a:r>
              <a:rPr lang="en" sz="1400">
                <a:solidFill>
                  <a:srgbClr val="07075D"/>
                </a:solidFill>
                <a:latin typeface="Montserrat Medium"/>
                <a:ea typeface="Montserrat Medium"/>
                <a:cs typeface="Montserrat Medium"/>
                <a:sym typeface="Montserrat Medium"/>
              </a:rPr>
              <a:t>		 </a:t>
            </a:r>
            <a:br>
              <a:rPr lang="en" sz="1400">
                <a:solidFill>
                  <a:srgbClr val="07075D"/>
                </a:solidFill>
                <a:latin typeface="Montserrat Medium"/>
                <a:ea typeface="Montserrat Medium"/>
                <a:cs typeface="Montserrat Medium"/>
                <a:sym typeface="Montserrat Medium"/>
              </a:rPr>
            </a:br>
            <a:endParaRPr sz="1400">
              <a:solidFill>
                <a:srgbClr val="07075D"/>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2400">
              <a:solidFill>
                <a:srgbClr val="07075D"/>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rgbClr val="07075D"/>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400">
              <a:solidFill>
                <a:srgbClr val="07075D"/>
              </a:solidFill>
              <a:latin typeface="Montserrat Medium"/>
              <a:ea typeface="Montserrat Medium"/>
              <a:cs typeface="Montserrat Medium"/>
              <a:sym typeface="Montserrat Medium"/>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79" name="Shape 179"/>
        <p:cNvGrpSpPr/>
        <p:nvPr/>
      </p:nvGrpSpPr>
      <p:grpSpPr>
        <a:xfrm>
          <a:off x="0" y="0"/>
          <a:ext cx="0" cy="0"/>
          <a:chOff x="0" y="0"/>
          <a:chExt cx="0" cy="0"/>
        </a:xfrm>
      </p:grpSpPr>
      <p:sp>
        <p:nvSpPr>
          <p:cNvPr id="180" name="Google Shape;180;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1" name="Google Shape;181;p28"/>
          <p:cNvSpPr/>
          <p:nvPr/>
        </p:nvSpPr>
        <p:spPr>
          <a:xfrm>
            <a:off x="-100" y="3397600"/>
            <a:ext cx="9144000" cy="1746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2" name="Google Shape;182;p28"/>
          <p:cNvPicPr preferRelativeResize="0"/>
          <p:nvPr/>
        </p:nvPicPr>
        <p:blipFill>
          <a:blip r:embed="rId3">
            <a:alphaModFix/>
          </a:blip>
          <a:stretch>
            <a:fillRect/>
          </a:stretch>
        </p:blipFill>
        <p:spPr>
          <a:xfrm>
            <a:off x="3200012" y="3945113"/>
            <a:ext cx="2743775" cy="650975"/>
          </a:xfrm>
          <a:prstGeom prst="rect">
            <a:avLst/>
          </a:prstGeom>
          <a:noFill/>
          <a:ln>
            <a:noFill/>
          </a:ln>
        </p:spPr>
      </p:pic>
      <p:sp>
        <p:nvSpPr>
          <p:cNvPr id="183" name="Google Shape;183;p28"/>
          <p:cNvSpPr txBox="1"/>
          <p:nvPr>
            <p:ph idx="4294967295" type="ctrTitle"/>
          </p:nvPr>
        </p:nvSpPr>
        <p:spPr>
          <a:xfrm>
            <a:off x="311600" y="1481175"/>
            <a:ext cx="8520600" cy="266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rgbClr val="07075D"/>
                </a:solidFill>
                <a:latin typeface="Montserrat"/>
                <a:ea typeface="Montserrat"/>
                <a:cs typeface="Montserrat"/>
                <a:sym typeface="Montserrat"/>
              </a:rPr>
              <a:t>Thank you</a:t>
            </a:r>
            <a:endParaRPr b="1" sz="3000">
              <a:solidFill>
                <a:srgbClr val="07075D"/>
              </a:solidFill>
              <a:latin typeface="Montserrat"/>
              <a:ea typeface="Montserrat"/>
              <a:cs typeface="Montserrat"/>
              <a:sym typeface="Montserrat"/>
            </a:endParaRPr>
          </a:p>
          <a:p>
            <a:pPr indent="0" lvl="0" marL="0" rtl="0" algn="ctr">
              <a:spcBef>
                <a:spcPts val="0"/>
              </a:spcBef>
              <a:spcAft>
                <a:spcPts val="0"/>
              </a:spcAft>
              <a:buNone/>
            </a:pPr>
            <a:br>
              <a:rPr b="1" lang="en" sz="1800">
                <a:solidFill>
                  <a:srgbClr val="07075D"/>
                </a:solidFill>
                <a:latin typeface="Montserrat"/>
                <a:ea typeface="Montserrat"/>
                <a:cs typeface="Montserrat"/>
                <a:sym typeface="Montserrat"/>
              </a:rPr>
            </a:br>
            <a:r>
              <a:rPr b="1" lang="en" sz="1800">
                <a:solidFill>
                  <a:srgbClr val="07075D"/>
                </a:solidFill>
                <a:latin typeface="Montserrat"/>
                <a:ea typeface="Montserrat"/>
                <a:cs typeface="Montserrat"/>
                <a:sym typeface="Montserrat"/>
              </a:rPr>
              <a:t>www.upr2020.org</a:t>
            </a:r>
            <a:endParaRPr b="1" sz="1800">
              <a:solidFill>
                <a:srgbClr val="07075D"/>
              </a:solidFill>
              <a:latin typeface="Montserrat"/>
              <a:ea typeface="Montserrat"/>
              <a:cs typeface="Montserrat"/>
              <a:sym typeface="Montserrat"/>
            </a:endParaRPr>
          </a:p>
          <a:p>
            <a:pPr indent="0" lvl="0" marL="0" rtl="0" algn="l">
              <a:spcBef>
                <a:spcPts val="0"/>
              </a:spcBef>
              <a:spcAft>
                <a:spcPts val="0"/>
              </a:spcAft>
              <a:buNone/>
            </a:pPr>
            <a:r>
              <a:rPr lang="en" sz="1400">
                <a:solidFill>
                  <a:srgbClr val="07075D"/>
                </a:solidFill>
                <a:latin typeface="Montserrat Medium"/>
                <a:ea typeface="Montserrat Medium"/>
                <a:cs typeface="Montserrat Medium"/>
                <a:sym typeface="Montserrat Medium"/>
              </a:rPr>
              <a:t>		 </a:t>
            </a:r>
            <a:endParaRPr sz="1400">
              <a:solidFill>
                <a:srgbClr val="07075D"/>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400">
              <a:solidFill>
                <a:srgbClr val="07075D"/>
              </a:solidFill>
              <a:latin typeface="Montserrat Medium"/>
              <a:ea typeface="Montserrat Medium"/>
              <a:cs typeface="Montserrat Medium"/>
              <a:sym typeface="Montserrat Medium"/>
            </a:endParaRPr>
          </a:p>
          <a:p>
            <a:pPr indent="457200" lvl="0" marL="914400" rtl="0" algn="l">
              <a:spcBef>
                <a:spcPts val="0"/>
              </a:spcBef>
              <a:spcAft>
                <a:spcPts val="0"/>
              </a:spcAft>
              <a:buNone/>
            </a:pPr>
            <a:r>
              <a:rPr lang="en" sz="1400">
                <a:solidFill>
                  <a:srgbClr val="07075D"/>
                </a:solidFill>
                <a:latin typeface="Montserrat Medium"/>
                <a:ea typeface="Montserrat Medium"/>
                <a:cs typeface="Montserrat Medium"/>
                <a:sym typeface="Montserrat Medium"/>
              </a:rPr>
              <a:t>ushrnetwork			      ushrn					ushrnetwork</a:t>
            </a:r>
            <a:endParaRPr sz="1400">
              <a:solidFill>
                <a:srgbClr val="07075D"/>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1400">
              <a:solidFill>
                <a:srgbClr val="07075D"/>
              </a:solidFill>
              <a:latin typeface="Montserrat Medium"/>
              <a:ea typeface="Montserrat Medium"/>
              <a:cs typeface="Montserrat Medium"/>
              <a:sym typeface="Montserrat Medium"/>
            </a:endParaRPr>
          </a:p>
        </p:txBody>
      </p:sp>
      <p:pic>
        <p:nvPicPr>
          <p:cNvPr id="184" name="Google Shape;184;p28"/>
          <p:cNvPicPr preferRelativeResize="0"/>
          <p:nvPr/>
        </p:nvPicPr>
        <p:blipFill>
          <a:blip r:embed="rId4">
            <a:alphaModFix/>
          </a:blip>
          <a:stretch>
            <a:fillRect/>
          </a:stretch>
        </p:blipFill>
        <p:spPr>
          <a:xfrm>
            <a:off x="3799825" y="2911650"/>
            <a:ext cx="393600" cy="393600"/>
          </a:xfrm>
          <a:prstGeom prst="rect">
            <a:avLst/>
          </a:prstGeom>
          <a:noFill/>
          <a:ln>
            <a:noFill/>
          </a:ln>
        </p:spPr>
      </p:pic>
      <p:pic>
        <p:nvPicPr>
          <p:cNvPr id="185" name="Google Shape;185;p28"/>
          <p:cNvPicPr preferRelativeResize="0"/>
          <p:nvPr/>
        </p:nvPicPr>
        <p:blipFill>
          <a:blip r:embed="rId5">
            <a:alphaModFix/>
          </a:blip>
          <a:stretch>
            <a:fillRect/>
          </a:stretch>
        </p:blipFill>
        <p:spPr>
          <a:xfrm>
            <a:off x="6254050" y="2911650"/>
            <a:ext cx="393600" cy="393600"/>
          </a:xfrm>
          <a:prstGeom prst="rect">
            <a:avLst/>
          </a:prstGeom>
          <a:noFill/>
          <a:ln>
            <a:noFill/>
          </a:ln>
        </p:spPr>
      </p:pic>
      <p:pic>
        <p:nvPicPr>
          <p:cNvPr id="186" name="Google Shape;186;p28"/>
          <p:cNvPicPr preferRelativeResize="0"/>
          <p:nvPr/>
        </p:nvPicPr>
        <p:blipFill>
          <a:blip r:embed="rId6">
            <a:alphaModFix/>
          </a:blip>
          <a:stretch>
            <a:fillRect/>
          </a:stretch>
        </p:blipFill>
        <p:spPr>
          <a:xfrm>
            <a:off x="1190475" y="2911650"/>
            <a:ext cx="393600" cy="393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61" name="Shape 61"/>
        <p:cNvGrpSpPr/>
        <p:nvPr/>
      </p:nvGrpSpPr>
      <p:grpSpPr>
        <a:xfrm>
          <a:off x="0" y="0"/>
          <a:ext cx="0" cy="0"/>
          <a:chOff x="0" y="0"/>
          <a:chExt cx="0" cy="0"/>
        </a:xfrm>
      </p:grpSpPr>
      <p:sp>
        <p:nvSpPr>
          <p:cNvPr id="62" name="Google Shape;62;p14"/>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4"/>
          <p:cNvSpPr txBox="1"/>
          <p:nvPr>
            <p:ph idx="1" type="body"/>
          </p:nvPr>
        </p:nvSpPr>
        <p:spPr>
          <a:xfrm>
            <a:off x="4479075" y="1607775"/>
            <a:ext cx="4220100" cy="291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rgbClr val="07075D"/>
                </a:solidFill>
                <a:latin typeface="Montserrat"/>
                <a:ea typeface="Montserrat"/>
                <a:cs typeface="Montserrat"/>
                <a:sym typeface="Montserrat"/>
              </a:rPr>
              <a:t>Whitney Yang,</a:t>
            </a:r>
            <a:endParaRPr b="1" sz="2400">
              <a:solidFill>
                <a:srgbClr val="07075D"/>
              </a:solidFill>
              <a:latin typeface="Montserrat"/>
              <a:ea typeface="Montserrat"/>
              <a:cs typeface="Montserrat"/>
              <a:sym typeface="Montserrat"/>
            </a:endParaRPr>
          </a:p>
          <a:p>
            <a:pPr indent="0" lvl="0" marL="0" rtl="0" algn="ctr">
              <a:spcBef>
                <a:spcPts val="1600"/>
              </a:spcBef>
              <a:spcAft>
                <a:spcPts val="0"/>
              </a:spcAft>
              <a:buNone/>
            </a:pPr>
            <a:r>
              <a:rPr b="1" lang="en" sz="2400">
                <a:solidFill>
                  <a:srgbClr val="07075D"/>
                </a:solidFill>
                <a:latin typeface="Montserrat"/>
                <a:ea typeface="Montserrat"/>
                <a:cs typeface="Montserrat"/>
                <a:sym typeface="Montserrat"/>
              </a:rPr>
              <a:t>US Human Rights Network </a:t>
            </a:r>
            <a:endParaRPr b="1" sz="2400">
              <a:solidFill>
                <a:srgbClr val="07075D"/>
              </a:solidFill>
              <a:latin typeface="Montserrat"/>
              <a:ea typeface="Montserrat"/>
              <a:cs typeface="Montserrat"/>
              <a:sym typeface="Montserrat"/>
            </a:endParaRPr>
          </a:p>
          <a:p>
            <a:pPr indent="0" lvl="0" marL="0" rtl="0" algn="ctr">
              <a:spcBef>
                <a:spcPts val="1600"/>
              </a:spcBef>
              <a:spcAft>
                <a:spcPts val="1600"/>
              </a:spcAft>
              <a:buNone/>
            </a:pPr>
            <a:r>
              <a:rPr b="1" lang="en" sz="2400">
                <a:solidFill>
                  <a:srgbClr val="07075D"/>
                </a:solidFill>
                <a:latin typeface="Montserrat"/>
                <a:ea typeface="Montserrat"/>
                <a:cs typeface="Montserrat"/>
                <a:sym typeface="Montserrat"/>
              </a:rPr>
              <a:t>Chief of Strategy and Programming</a:t>
            </a:r>
            <a:endParaRPr b="1" sz="2400">
              <a:solidFill>
                <a:srgbClr val="07075D"/>
              </a:solidFill>
              <a:latin typeface="Montserrat"/>
              <a:ea typeface="Montserrat"/>
              <a:cs typeface="Montserrat"/>
              <a:sym typeface="Montserrat"/>
            </a:endParaRPr>
          </a:p>
        </p:txBody>
      </p:sp>
      <p:sp>
        <p:nvSpPr>
          <p:cNvPr id="64" name="Google Shape;64;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5" name="Google Shape;65;p14"/>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Facilitator</a:t>
            </a:r>
            <a:endParaRPr b="1">
              <a:solidFill>
                <a:srgbClr val="07075D"/>
              </a:solidFill>
              <a:latin typeface="Montserrat"/>
              <a:ea typeface="Montserrat"/>
              <a:cs typeface="Montserrat"/>
              <a:sym typeface="Montserrat"/>
            </a:endParaRPr>
          </a:p>
        </p:txBody>
      </p:sp>
      <p:pic>
        <p:nvPicPr>
          <p:cNvPr id="66" name="Google Shape;66;p14"/>
          <p:cNvPicPr preferRelativeResize="0"/>
          <p:nvPr/>
        </p:nvPicPr>
        <p:blipFill>
          <a:blip r:embed="rId3">
            <a:alphaModFix/>
          </a:blip>
          <a:stretch>
            <a:fillRect/>
          </a:stretch>
        </p:blipFill>
        <p:spPr>
          <a:xfrm>
            <a:off x="1195475" y="1299475"/>
            <a:ext cx="2904975" cy="3534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70" name="Shape 70"/>
        <p:cNvGrpSpPr/>
        <p:nvPr/>
      </p:nvGrpSpPr>
      <p:grpSpPr>
        <a:xfrm>
          <a:off x="0" y="0"/>
          <a:ext cx="0" cy="0"/>
          <a:chOff x="0" y="0"/>
          <a:chExt cx="0" cy="0"/>
        </a:xfrm>
      </p:grpSpPr>
      <p:sp>
        <p:nvSpPr>
          <p:cNvPr id="71" name="Google Shape;71;p15"/>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Agenda</a:t>
            </a:r>
            <a:endParaRPr b="1">
              <a:solidFill>
                <a:srgbClr val="07075D"/>
              </a:solidFill>
              <a:latin typeface="Montserrat"/>
              <a:ea typeface="Montserrat"/>
              <a:cs typeface="Montserrat"/>
              <a:sym typeface="Montserrat"/>
            </a:endParaRPr>
          </a:p>
        </p:txBody>
      </p:sp>
      <p:sp>
        <p:nvSpPr>
          <p:cNvPr id="73" name="Google Shape;73;p15"/>
          <p:cNvSpPr txBox="1"/>
          <p:nvPr>
            <p:ph idx="1" type="body"/>
          </p:nvPr>
        </p:nvSpPr>
        <p:spPr>
          <a:xfrm>
            <a:off x="387900" y="1381075"/>
            <a:ext cx="82446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7075D"/>
              </a:buClr>
              <a:buSzPts val="2000"/>
              <a:buFont typeface="Montserrat Medium"/>
              <a:buAutoNum type="arabicPeriod"/>
            </a:pPr>
            <a:r>
              <a:rPr lang="en" sz="2000">
                <a:solidFill>
                  <a:srgbClr val="07075D"/>
                </a:solidFill>
                <a:latin typeface="Montserrat Medium"/>
                <a:ea typeface="Montserrat Medium"/>
                <a:cs typeface="Montserrat Medium"/>
                <a:sym typeface="Montserrat Medium"/>
              </a:rPr>
              <a:t>Introduction (10 mins)</a:t>
            </a:r>
            <a:endParaRPr sz="2000">
              <a:solidFill>
                <a:srgbClr val="07075D"/>
              </a:solidFill>
              <a:latin typeface="Montserrat Medium"/>
              <a:ea typeface="Montserrat Medium"/>
              <a:cs typeface="Montserrat Medium"/>
              <a:sym typeface="Montserrat Medium"/>
            </a:endParaRPr>
          </a:p>
          <a:p>
            <a:pPr indent="-355600" lvl="0" marL="457200" rtl="0" algn="l">
              <a:spcBef>
                <a:spcPts val="0"/>
              </a:spcBef>
              <a:spcAft>
                <a:spcPts val="0"/>
              </a:spcAft>
              <a:buClr>
                <a:srgbClr val="07075D"/>
              </a:buClr>
              <a:buSzPts val="2000"/>
              <a:buFont typeface="Montserrat Medium"/>
              <a:buAutoNum type="arabicPeriod"/>
            </a:pPr>
            <a:r>
              <a:rPr lang="en" sz="2000">
                <a:solidFill>
                  <a:srgbClr val="07075D"/>
                </a:solidFill>
                <a:latin typeface="Montserrat Medium"/>
                <a:ea typeface="Montserrat Medium"/>
                <a:cs typeface="Montserrat Medium"/>
                <a:sym typeface="Montserrat Medium"/>
              </a:rPr>
              <a:t>Presentation by Guest Member Stephanie Franklin (10-15 mins)</a:t>
            </a:r>
            <a:endParaRPr sz="2000">
              <a:solidFill>
                <a:srgbClr val="07075D"/>
              </a:solidFill>
              <a:latin typeface="Montserrat Medium"/>
              <a:ea typeface="Montserrat Medium"/>
              <a:cs typeface="Montserrat Medium"/>
              <a:sym typeface="Montserrat Medium"/>
            </a:endParaRPr>
          </a:p>
          <a:p>
            <a:pPr indent="-355600" lvl="0" marL="457200" rtl="0" algn="l">
              <a:spcBef>
                <a:spcPts val="0"/>
              </a:spcBef>
              <a:spcAft>
                <a:spcPts val="0"/>
              </a:spcAft>
              <a:buClr>
                <a:srgbClr val="07075D"/>
              </a:buClr>
              <a:buSzPts val="2000"/>
              <a:buFont typeface="Montserrat Medium"/>
              <a:buAutoNum type="arabicPeriod"/>
            </a:pPr>
            <a:r>
              <a:rPr lang="en" sz="2000">
                <a:solidFill>
                  <a:srgbClr val="07075D"/>
                </a:solidFill>
                <a:latin typeface="Montserrat Medium"/>
                <a:ea typeface="Montserrat Medium"/>
                <a:cs typeface="Montserrat Medium"/>
                <a:sym typeface="Montserrat Medium"/>
              </a:rPr>
              <a:t>Presentation by UPR Task Force Co-Chairs Mary Gerisch and Joshua Cooper: January 23/24 Consultations with Embassies and UN Missions (15 mins)</a:t>
            </a:r>
            <a:endParaRPr sz="2000">
              <a:solidFill>
                <a:srgbClr val="07075D"/>
              </a:solidFill>
              <a:latin typeface="Montserrat Medium"/>
              <a:ea typeface="Montserrat Medium"/>
              <a:cs typeface="Montserrat Medium"/>
              <a:sym typeface="Montserrat Medium"/>
            </a:endParaRPr>
          </a:p>
          <a:p>
            <a:pPr indent="-355600" lvl="0" marL="457200" rtl="0" algn="l">
              <a:spcBef>
                <a:spcPts val="0"/>
              </a:spcBef>
              <a:spcAft>
                <a:spcPts val="0"/>
              </a:spcAft>
              <a:buClr>
                <a:srgbClr val="07075D"/>
              </a:buClr>
              <a:buSzPts val="2000"/>
              <a:buFont typeface="Montserrat Medium"/>
              <a:buAutoNum type="arabicPeriod"/>
            </a:pPr>
            <a:r>
              <a:rPr lang="en" sz="2000">
                <a:solidFill>
                  <a:srgbClr val="07075D"/>
                </a:solidFill>
                <a:latin typeface="Montserrat Medium"/>
                <a:ea typeface="Montserrat Medium"/>
                <a:cs typeface="Montserrat Medium"/>
                <a:sym typeface="Montserrat Medium"/>
              </a:rPr>
              <a:t>Presentation by UPR Task Force Member Jamil Dakwar: January 27 US Government Consultation (5-10 mins)</a:t>
            </a:r>
            <a:endParaRPr sz="2000">
              <a:solidFill>
                <a:srgbClr val="07075D"/>
              </a:solidFill>
              <a:latin typeface="Montserrat Medium"/>
              <a:ea typeface="Montserrat Medium"/>
              <a:cs typeface="Montserrat Medium"/>
              <a:sym typeface="Montserrat Medium"/>
            </a:endParaRPr>
          </a:p>
          <a:p>
            <a:pPr indent="-355600" lvl="0" marL="457200" rtl="0" algn="l">
              <a:spcBef>
                <a:spcPts val="0"/>
              </a:spcBef>
              <a:spcAft>
                <a:spcPts val="0"/>
              </a:spcAft>
              <a:buClr>
                <a:srgbClr val="07075D"/>
              </a:buClr>
              <a:buSzPts val="2000"/>
              <a:buFont typeface="Montserrat Medium"/>
              <a:buAutoNum type="arabicPeriod"/>
            </a:pPr>
            <a:r>
              <a:rPr lang="en" sz="2000">
                <a:solidFill>
                  <a:srgbClr val="07075D"/>
                </a:solidFill>
                <a:latin typeface="Montserrat Medium"/>
                <a:ea typeface="Montserrat Medium"/>
                <a:cs typeface="Montserrat Medium"/>
                <a:sym typeface="Montserrat Medium"/>
              </a:rPr>
              <a:t>Q&amp;A - Chatbox (10-15 mins)</a:t>
            </a:r>
            <a:endParaRPr sz="2000">
              <a:solidFill>
                <a:srgbClr val="07075D"/>
              </a:solidFill>
              <a:latin typeface="Montserrat Medium"/>
              <a:ea typeface="Montserrat Medium"/>
              <a:cs typeface="Montserrat Medium"/>
              <a:sym typeface="Montserrat Medium"/>
            </a:endParaRPr>
          </a:p>
          <a:p>
            <a:pPr indent="0" lvl="0" marL="0" rtl="0" algn="l">
              <a:spcBef>
                <a:spcPts val="1600"/>
              </a:spcBef>
              <a:spcAft>
                <a:spcPts val="1600"/>
              </a:spcAft>
              <a:buNone/>
            </a:pPr>
            <a:r>
              <a:t/>
            </a:r>
            <a:endParaRPr sz="2000">
              <a:solidFill>
                <a:srgbClr val="07075D"/>
              </a:solidFill>
              <a:latin typeface="Montserrat Medium"/>
              <a:ea typeface="Montserrat Medium"/>
              <a:cs typeface="Montserrat Medium"/>
              <a:sym typeface="Montserrat Medium"/>
            </a:endParaRPr>
          </a:p>
        </p:txBody>
      </p:sp>
      <p:sp>
        <p:nvSpPr>
          <p:cNvPr id="74" name="Google Shape;74;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78" name="Shape 78"/>
        <p:cNvGrpSpPr/>
        <p:nvPr/>
      </p:nvGrpSpPr>
      <p:grpSpPr>
        <a:xfrm>
          <a:off x="0" y="0"/>
          <a:ext cx="0" cy="0"/>
          <a:chOff x="0" y="0"/>
          <a:chExt cx="0" cy="0"/>
        </a:xfrm>
      </p:grpSpPr>
      <p:sp>
        <p:nvSpPr>
          <p:cNvPr id="79" name="Google Shape;79;p16"/>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6"/>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Code of Conduct</a:t>
            </a:r>
            <a:endParaRPr b="1">
              <a:solidFill>
                <a:srgbClr val="07075D"/>
              </a:solidFill>
              <a:latin typeface="Montserrat"/>
              <a:ea typeface="Montserrat"/>
              <a:cs typeface="Montserrat"/>
              <a:sym typeface="Montserrat"/>
            </a:endParaRPr>
          </a:p>
        </p:txBody>
      </p:sp>
      <p:sp>
        <p:nvSpPr>
          <p:cNvPr id="81" name="Google Shape;81;p16"/>
          <p:cNvSpPr txBox="1"/>
          <p:nvPr>
            <p:ph idx="1" type="body"/>
          </p:nvPr>
        </p:nvSpPr>
        <p:spPr>
          <a:xfrm>
            <a:off x="349800" y="1392750"/>
            <a:ext cx="84444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a:solidFill>
                  <a:srgbClr val="07075D"/>
                </a:solidFill>
                <a:latin typeface="Montserrat Medium"/>
                <a:ea typeface="Montserrat Medium"/>
                <a:cs typeface="Montserrat Medium"/>
                <a:sym typeface="Montserrat Medium"/>
              </a:rPr>
              <a:t>Our online webinars, conference calls, and meetings are dedicated to providing a harassment-free and hatred-free experience for everyone.</a:t>
            </a:r>
            <a:endParaRPr>
              <a:solidFill>
                <a:srgbClr val="07075D"/>
              </a:solidFill>
              <a:latin typeface="Montserrat Medium"/>
              <a:ea typeface="Montserrat Medium"/>
              <a:cs typeface="Montserrat Medium"/>
              <a:sym typeface="Montserrat Medium"/>
            </a:endParaRPr>
          </a:p>
          <a:p>
            <a:pPr indent="0" lvl="0" marL="0" rtl="0" algn="just">
              <a:spcBef>
                <a:spcPts val="1600"/>
              </a:spcBef>
              <a:spcAft>
                <a:spcPts val="0"/>
              </a:spcAft>
              <a:buNone/>
            </a:pPr>
            <a:r>
              <a:rPr lang="en">
                <a:solidFill>
                  <a:srgbClr val="07075D"/>
                </a:solidFill>
                <a:latin typeface="Montserrat Medium"/>
                <a:ea typeface="Montserrat Medium"/>
                <a:cs typeface="Montserrat Medium"/>
                <a:sym typeface="Montserrat Medium"/>
              </a:rPr>
              <a:t>The Network firmly believes that we are stronger together; we strive to contribute to a human rights movement in which human rights defenders from across regions, issue areas, and communities work together to uplift each other in the struggle for human rights and dignity for all. </a:t>
            </a:r>
            <a:endParaRPr>
              <a:solidFill>
                <a:srgbClr val="07075D"/>
              </a:solidFill>
              <a:latin typeface="Montserrat Medium"/>
              <a:ea typeface="Montserrat Medium"/>
              <a:cs typeface="Montserrat Medium"/>
              <a:sym typeface="Montserrat Medium"/>
            </a:endParaRPr>
          </a:p>
          <a:p>
            <a:pPr indent="0" lvl="0" marL="0" rtl="0" algn="just">
              <a:spcBef>
                <a:spcPts val="1600"/>
              </a:spcBef>
              <a:spcAft>
                <a:spcPts val="0"/>
              </a:spcAft>
              <a:buClr>
                <a:schemeClr val="dk1"/>
              </a:buClr>
              <a:buSzPts val="1100"/>
              <a:buFont typeface="Arial"/>
              <a:buNone/>
            </a:pPr>
            <a:r>
              <a:rPr lang="en">
                <a:solidFill>
                  <a:srgbClr val="07075D"/>
                </a:solidFill>
                <a:latin typeface="Montserrat Medium"/>
                <a:ea typeface="Montserrat Medium"/>
                <a:cs typeface="Montserrat Medium"/>
                <a:sym typeface="Montserrat Medium"/>
              </a:rPr>
              <a:t>For further information on our code of conduct, please visit </a:t>
            </a:r>
            <a:r>
              <a:rPr lang="en" u="sng">
                <a:solidFill>
                  <a:srgbClr val="07075D"/>
                </a:solidFill>
                <a:latin typeface="Montserrat Medium"/>
                <a:ea typeface="Montserrat Medium"/>
                <a:cs typeface="Montserrat Medium"/>
                <a:sym typeface="Montserrat Medium"/>
              </a:rPr>
              <a:t>www.ushrnetwork.org/blog</a:t>
            </a:r>
            <a:endParaRPr u="sng">
              <a:solidFill>
                <a:srgbClr val="07075D"/>
              </a:solidFill>
              <a:latin typeface="Montserrat Medium"/>
              <a:ea typeface="Montserrat Medium"/>
              <a:cs typeface="Montserrat Medium"/>
              <a:sym typeface="Montserrat Medium"/>
            </a:endParaRPr>
          </a:p>
          <a:p>
            <a:pPr indent="0" lvl="0" marL="0" rtl="0" algn="just">
              <a:spcBef>
                <a:spcPts val="1600"/>
              </a:spcBef>
              <a:spcAft>
                <a:spcPts val="1600"/>
              </a:spcAft>
              <a:buNone/>
            </a:pPr>
            <a:r>
              <a:t/>
            </a:r>
            <a:endParaRPr>
              <a:solidFill>
                <a:srgbClr val="07075D"/>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85" name="Shape 85"/>
        <p:cNvGrpSpPr/>
        <p:nvPr/>
      </p:nvGrpSpPr>
      <p:grpSpPr>
        <a:xfrm>
          <a:off x="0" y="0"/>
          <a:ext cx="0" cy="0"/>
          <a:chOff x="0" y="0"/>
          <a:chExt cx="0" cy="0"/>
        </a:xfrm>
      </p:grpSpPr>
      <p:sp>
        <p:nvSpPr>
          <p:cNvPr id="86" name="Google Shape;86;p17"/>
          <p:cNvSpPr txBox="1"/>
          <p:nvPr>
            <p:ph idx="1" type="body"/>
          </p:nvPr>
        </p:nvSpPr>
        <p:spPr>
          <a:xfrm>
            <a:off x="124825" y="247650"/>
            <a:ext cx="4266000" cy="44376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open</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inclusive</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collaborative</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Listen to other members</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Use welcoming and inclusive language</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supportive of other members on the call</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mindful of the time you take in meetings</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Be respectful of differing viewpoints and experiences</a:t>
            </a:r>
            <a:endParaRPr sz="1400">
              <a:solidFill>
                <a:srgbClr val="07075D"/>
              </a:solidFill>
              <a:latin typeface="Montserrat Medium"/>
              <a:ea typeface="Montserrat Medium"/>
              <a:cs typeface="Montserrat Medium"/>
              <a:sym typeface="Montserrat Medium"/>
            </a:endParaRPr>
          </a:p>
          <a:p>
            <a:pPr indent="-317500" lvl="0" marL="457200" rtl="0" algn="l">
              <a:spcBef>
                <a:spcPts val="0"/>
              </a:spcBef>
              <a:spcAft>
                <a:spcPts val="0"/>
              </a:spcAft>
              <a:buClr>
                <a:srgbClr val="07075D"/>
              </a:buClr>
              <a:buSzPts val="1400"/>
              <a:buFont typeface="Montserrat Medium"/>
              <a:buChar char="●"/>
            </a:pPr>
            <a:r>
              <a:rPr lang="en" sz="1400">
                <a:solidFill>
                  <a:srgbClr val="07075D"/>
                </a:solidFill>
                <a:latin typeface="Montserrat Medium"/>
                <a:ea typeface="Montserrat Medium"/>
                <a:cs typeface="Montserrat Medium"/>
                <a:sym typeface="Montserrat Medium"/>
              </a:rPr>
              <a:t>Respect others regardless of race, color, religion, sex, national origin, immigration status, age, disability, sexual orientation, or gender expression</a:t>
            </a:r>
            <a:endParaRPr sz="1400">
              <a:solidFill>
                <a:srgbClr val="07075D"/>
              </a:solidFill>
              <a:latin typeface="Montserrat Medium"/>
              <a:ea typeface="Montserrat Medium"/>
              <a:cs typeface="Montserrat Medium"/>
              <a:sym typeface="Montserrat Medium"/>
            </a:endParaRPr>
          </a:p>
        </p:txBody>
      </p:sp>
      <p:sp>
        <p:nvSpPr>
          <p:cNvPr id="87" name="Google Shape;87;p17"/>
          <p:cNvSpPr txBox="1"/>
          <p:nvPr/>
        </p:nvSpPr>
        <p:spPr>
          <a:xfrm>
            <a:off x="4572000" y="247650"/>
            <a:ext cx="4350300" cy="4648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rgbClr val="07075D"/>
              </a:buClr>
              <a:buSzPts val="1400"/>
              <a:buFont typeface="Montserrat Medium"/>
              <a:buChar char="●"/>
            </a:pPr>
            <a:r>
              <a:rPr lang="en">
                <a:solidFill>
                  <a:srgbClr val="07075D"/>
                </a:solidFill>
                <a:latin typeface="Montserrat Medium"/>
                <a:ea typeface="Montserrat Medium"/>
                <a:cs typeface="Montserrat Medium"/>
                <a:sym typeface="Montserrat Medium"/>
              </a:rPr>
              <a:t>No hate speech</a:t>
            </a:r>
            <a:endParaRPr>
              <a:solidFill>
                <a:srgbClr val="07075D"/>
              </a:solidFill>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Clr>
                <a:srgbClr val="07075D"/>
              </a:buClr>
              <a:buSzPts val="1400"/>
              <a:buFont typeface="Montserrat Medium"/>
              <a:buChar char="●"/>
            </a:pPr>
            <a:r>
              <a:rPr lang="en">
                <a:solidFill>
                  <a:srgbClr val="07075D"/>
                </a:solidFill>
                <a:latin typeface="Montserrat Medium"/>
                <a:ea typeface="Montserrat Medium"/>
                <a:cs typeface="Montserrat Medium"/>
                <a:sym typeface="Montserrat Medium"/>
              </a:rPr>
              <a:t>No Oppression Olympics</a:t>
            </a:r>
            <a:endParaRPr>
              <a:solidFill>
                <a:srgbClr val="07075D"/>
              </a:solidFill>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Clr>
                <a:srgbClr val="07075D"/>
              </a:buClr>
              <a:buSzPts val="1400"/>
              <a:buFont typeface="Montserrat Medium"/>
              <a:buChar char="●"/>
            </a:pPr>
            <a:r>
              <a:rPr lang="en">
                <a:solidFill>
                  <a:srgbClr val="07075D"/>
                </a:solidFill>
                <a:latin typeface="Montserrat Medium"/>
                <a:ea typeface="Montserrat Medium"/>
                <a:cs typeface="Montserrat Medium"/>
                <a:sym typeface="Montserrat Medium"/>
              </a:rPr>
              <a:t>No exclusionary language</a:t>
            </a:r>
            <a:endParaRPr>
              <a:solidFill>
                <a:srgbClr val="07075D"/>
              </a:solidFill>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Clr>
                <a:srgbClr val="07075D"/>
              </a:buClr>
              <a:buSzPts val="1400"/>
              <a:buFont typeface="Montserrat Medium"/>
              <a:buChar char="●"/>
            </a:pPr>
            <a:r>
              <a:rPr lang="en">
                <a:solidFill>
                  <a:srgbClr val="07075D"/>
                </a:solidFill>
                <a:latin typeface="Montserrat Medium"/>
                <a:ea typeface="Montserrat Medium"/>
                <a:cs typeface="Montserrat Medium"/>
                <a:sym typeface="Montserrat Medium"/>
              </a:rPr>
              <a:t>No sustained disruption of discussion</a:t>
            </a:r>
            <a:endParaRPr>
              <a:solidFill>
                <a:srgbClr val="07075D"/>
              </a:solidFill>
              <a:latin typeface="Montserrat Medium"/>
              <a:ea typeface="Montserrat Medium"/>
              <a:cs typeface="Montserrat Medium"/>
              <a:sym typeface="Montserrat Medium"/>
            </a:endParaRPr>
          </a:p>
          <a:p>
            <a:pPr indent="-317500" lvl="0" marL="457200" rtl="0" algn="l">
              <a:lnSpc>
                <a:spcPct val="115000"/>
              </a:lnSpc>
              <a:spcBef>
                <a:spcPts val="0"/>
              </a:spcBef>
              <a:spcAft>
                <a:spcPts val="0"/>
              </a:spcAft>
              <a:buClr>
                <a:srgbClr val="07075D"/>
              </a:buClr>
              <a:buSzPts val="1400"/>
              <a:buFont typeface="Montserrat Medium"/>
              <a:buChar char="●"/>
            </a:pPr>
            <a:r>
              <a:rPr lang="en">
                <a:solidFill>
                  <a:srgbClr val="07075D"/>
                </a:solidFill>
                <a:latin typeface="Montserrat Medium"/>
                <a:ea typeface="Montserrat Medium"/>
                <a:cs typeface="Montserrat Medium"/>
                <a:sym typeface="Montserrat Medium"/>
              </a:rPr>
              <a:t>No discrimination*, harassment, or defamatory language</a:t>
            </a:r>
            <a:endParaRPr>
              <a:solidFill>
                <a:srgbClr val="07075D"/>
              </a:solidFill>
              <a:latin typeface="Montserrat Medium"/>
              <a:ea typeface="Montserrat Medium"/>
              <a:cs typeface="Montserrat Medium"/>
              <a:sym typeface="Montserrat Medium"/>
            </a:endParaRPr>
          </a:p>
          <a:p>
            <a:pPr indent="0" lvl="0" marL="0" rtl="0" algn="just">
              <a:lnSpc>
                <a:spcPct val="115000"/>
              </a:lnSpc>
              <a:spcBef>
                <a:spcPts val="1600"/>
              </a:spcBef>
              <a:spcAft>
                <a:spcPts val="0"/>
              </a:spcAft>
              <a:buNone/>
            </a:pPr>
            <a:r>
              <a:rPr lang="en" sz="1200">
                <a:solidFill>
                  <a:srgbClr val="07075D"/>
                </a:solidFill>
                <a:latin typeface="Montserrat Medium"/>
                <a:ea typeface="Montserrat Medium"/>
                <a:cs typeface="Montserrat Medium"/>
                <a:sym typeface="Montserrat Medium"/>
              </a:rPr>
              <a:t>*Discrimination includes:</a:t>
            </a:r>
            <a:br>
              <a:rPr lang="en" sz="1200">
                <a:solidFill>
                  <a:srgbClr val="07075D"/>
                </a:solidFill>
                <a:latin typeface="Montserrat Medium"/>
                <a:ea typeface="Montserrat Medium"/>
                <a:cs typeface="Montserrat Medium"/>
                <a:sym typeface="Montserrat Medium"/>
              </a:rPr>
            </a:br>
            <a:r>
              <a:rPr lang="en" sz="1200">
                <a:solidFill>
                  <a:srgbClr val="07075D"/>
                </a:solidFill>
                <a:latin typeface="Montserrat Medium"/>
                <a:ea typeface="Montserrat Medium"/>
                <a:cs typeface="Montserrat Medium"/>
                <a:sym typeface="Montserrat Medium"/>
              </a:rPr>
              <a:t>Unjust/prejudicial treatment and/or comments related to gender, gender identity and expression, sexual orientation, disability, mental illness, neuro(a)typicality, physical appearance, pregnancy status, veteran status, political affiliation, marital status, body size, age, race, national origin, ethnic origin, nationality, immigration status, language, religion or lack thereof, or other identity marker. This includes anti-Indigenous, anti-Black, anti-immigrant and/or xenophobic language, deliberate misgendering, using inappropriate pronouns, and use of "dead" or rejected names.</a:t>
            </a:r>
            <a:endParaRPr sz="1200">
              <a:solidFill>
                <a:srgbClr val="07075D"/>
              </a:solidFill>
              <a:latin typeface="Montserrat Medium"/>
              <a:ea typeface="Montserrat Medium"/>
              <a:cs typeface="Montserrat Medium"/>
              <a:sym typeface="Montserrat Medium"/>
            </a:endParaRPr>
          </a:p>
          <a:p>
            <a:pPr indent="0" lvl="0" marL="0" rtl="0" algn="l">
              <a:lnSpc>
                <a:spcPct val="115000"/>
              </a:lnSpc>
              <a:spcBef>
                <a:spcPts val="1600"/>
              </a:spcBef>
              <a:spcAft>
                <a:spcPts val="1600"/>
              </a:spcAft>
              <a:buNone/>
            </a:pPr>
            <a:r>
              <a:t/>
            </a:r>
            <a:endParaRPr sz="1000">
              <a:solidFill>
                <a:srgbClr val="07075D"/>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91" name="Shape 91"/>
        <p:cNvGrpSpPr/>
        <p:nvPr/>
      </p:nvGrpSpPr>
      <p:grpSpPr>
        <a:xfrm>
          <a:off x="0" y="0"/>
          <a:ext cx="0" cy="0"/>
          <a:chOff x="0" y="0"/>
          <a:chExt cx="0" cy="0"/>
        </a:xfrm>
      </p:grpSpPr>
      <p:sp>
        <p:nvSpPr>
          <p:cNvPr id="92" name="Google Shape;92;p18"/>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UPR Advocacy</a:t>
            </a:r>
            <a:endParaRPr b="1">
              <a:solidFill>
                <a:srgbClr val="07075D"/>
              </a:solidFill>
              <a:latin typeface="Montserrat"/>
              <a:ea typeface="Montserrat"/>
              <a:cs typeface="Montserrat"/>
              <a:sym typeface="Montserrat"/>
            </a:endParaRPr>
          </a:p>
        </p:txBody>
      </p:sp>
      <p:sp>
        <p:nvSpPr>
          <p:cNvPr id="94" name="Google Shape;94;p18"/>
          <p:cNvSpPr txBox="1"/>
          <p:nvPr>
            <p:ph idx="1" type="body"/>
          </p:nvPr>
        </p:nvSpPr>
        <p:spPr>
          <a:xfrm>
            <a:off x="387900" y="1381075"/>
            <a:ext cx="8084700" cy="34164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07075D"/>
              </a:buClr>
              <a:buSzPts val="1800"/>
              <a:buFont typeface="Montserrat Medium"/>
              <a:buAutoNum type="arabicPeriod"/>
            </a:pPr>
            <a:r>
              <a:rPr lang="en">
                <a:solidFill>
                  <a:srgbClr val="07075D"/>
                </a:solidFill>
                <a:latin typeface="Montserrat Medium"/>
                <a:ea typeface="Montserrat Medium"/>
                <a:cs typeface="Montserrat Medium"/>
                <a:sym typeface="Montserrat Medium"/>
              </a:rPr>
              <a:t>1 - 2 page report summaries &amp; thematic consultations: meetings in New York (Jan 23) and Washington D.C. (Jan 24)</a:t>
            </a:r>
            <a:br>
              <a:rPr lang="en">
                <a:solidFill>
                  <a:srgbClr val="07075D"/>
                </a:solidFill>
                <a:latin typeface="Montserrat Medium"/>
                <a:ea typeface="Montserrat Medium"/>
                <a:cs typeface="Montserrat Medium"/>
                <a:sym typeface="Montserrat Medium"/>
              </a:rPr>
            </a:b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AutoNum type="arabicPeriod"/>
            </a:pPr>
            <a:r>
              <a:rPr lang="en">
                <a:solidFill>
                  <a:srgbClr val="07075D"/>
                </a:solidFill>
                <a:latin typeface="Montserrat Medium"/>
                <a:ea typeface="Montserrat Medium"/>
                <a:cs typeface="Montserrat Medium"/>
                <a:sym typeface="Montserrat Medium"/>
              </a:rPr>
              <a:t>Support to members traveling to Geneva for the review </a:t>
            </a:r>
            <a:endParaRPr>
              <a:solidFill>
                <a:srgbClr val="07075D"/>
              </a:solidFill>
              <a:latin typeface="Montserrat Medium"/>
              <a:ea typeface="Montserrat Medium"/>
              <a:cs typeface="Montserrat Medium"/>
              <a:sym typeface="Montserrat Medium"/>
            </a:endParaRPr>
          </a:p>
          <a:p>
            <a:pPr indent="-317500" lvl="1" marL="914400" rtl="0" algn="just">
              <a:spcBef>
                <a:spcPts val="0"/>
              </a:spcBef>
              <a:spcAft>
                <a:spcPts val="0"/>
              </a:spcAft>
              <a:buClr>
                <a:srgbClr val="07075D"/>
              </a:buClr>
              <a:buSzPts val="1400"/>
              <a:buFont typeface="Montserrat Medium"/>
              <a:buAutoNum type="alphaLcPeriod"/>
            </a:pPr>
            <a:r>
              <a:rPr lang="en">
                <a:solidFill>
                  <a:srgbClr val="07075D"/>
                </a:solidFill>
                <a:latin typeface="Montserrat Medium"/>
                <a:ea typeface="Montserrat Medium"/>
                <a:cs typeface="Montserrat Medium"/>
                <a:sym typeface="Montserrat Medium"/>
              </a:rPr>
              <a:t>Fundraising initiative: </a:t>
            </a:r>
            <a:r>
              <a:rPr lang="en" u="sng">
                <a:solidFill>
                  <a:schemeClr val="hlink"/>
                </a:solidFill>
                <a:latin typeface="Montserrat Medium"/>
                <a:ea typeface="Montserrat Medium"/>
                <a:cs typeface="Montserrat Medium"/>
                <a:sym typeface="Montserrat Medium"/>
                <a:hlinkClick r:id="rId3"/>
              </a:rPr>
              <a:t>www.upr2020.org/contribute</a:t>
            </a:r>
            <a:r>
              <a:rPr lang="en">
                <a:solidFill>
                  <a:srgbClr val="07075D"/>
                </a:solidFill>
                <a:latin typeface="Montserrat Medium"/>
                <a:ea typeface="Montserrat Medium"/>
                <a:cs typeface="Montserrat Medium"/>
                <a:sym typeface="Montserrat Medium"/>
              </a:rPr>
              <a:t> </a:t>
            </a:r>
            <a:endParaRPr>
              <a:solidFill>
                <a:srgbClr val="07075D"/>
              </a:solidFill>
              <a:latin typeface="Montserrat Medium"/>
              <a:ea typeface="Montserrat Medium"/>
              <a:cs typeface="Montserrat Medium"/>
              <a:sym typeface="Montserrat Medium"/>
            </a:endParaRPr>
          </a:p>
          <a:p>
            <a:pPr indent="-317500" lvl="1" marL="914400" rtl="0" algn="l">
              <a:spcBef>
                <a:spcPts val="0"/>
              </a:spcBef>
              <a:spcAft>
                <a:spcPts val="0"/>
              </a:spcAft>
              <a:buClr>
                <a:srgbClr val="07075D"/>
              </a:buClr>
              <a:buSzPts val="1400"/>
              <a:buFont typeface="Montserrat Medium"/>
              <a:buAutoNum type="alphaLcPeriod"/>
            </a:pPr>
            <a:r>
              <a:rPr lang="en">
                <a:solidFill>
                  <a:srgbClr val="07075D"/>
                </a:solidFill>
                <a:latin typeface="Montserrat Medium"/>
                <a:ea typeface="Montserrat Medium"/>
                <a:cs typeface="Montserrat Medium"/>
                <a:sym typeface="Montserrat Medium"/>
              </a:rPr>
              <a:t>Fill out the form if you plan to travel to Geneva: </a:t>
            </a:r>
            <a:r>
              <a:rPr lang="en" u="sng">
                <a:solidFill>
                  <a:schemeClr val="hlink"/>
                </a:solidFill>
                <a:latin typeface="Montserrat Medium"/>
                <a:ea typeface="Montserrat Medium"/>
                <a:cs typeface="Montserrat Medium"/>
                <a:sym typeface="Montserrat Medium"/>
                <a:hlinkClick r:id="rId4"/>
              </a:rPr>
              <a:t>https://bit.ly/2RtunQ6</a:t>
            </a:r>
            <a:r>
              <a:rPr lang="en">
                <a:solidFill>
                  <a:srgbClr val="07075D"/>
                </a:solidFill>
                <a:latin typeface="Montserrat Medium"/>
                <a:ea typeface="Montserrat Medium"/>
                <a:cs typeface="Montserrat Medium"/>
                <a:sym typeface="Montserrat Medium"/>
              </a:rPr>
              <a:t> </a:t>
            </a:r>
            <a:br>
              <a:rPr lang="en">
                <a:solidFill>
                  <a:srgbClr val="07075D"/>
                </a:solidFill>
                <a:latin typeface="Montserrat Medium"/>
                <a:ea typeface="Montserrat Medium"/>
                <a:cs typeface="Montserrat Medium"/>
                <a:sym typeface="Montserrat Medium"/>
              </a:rPr>
            </a:b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AutoNum type="arabicPeriod"/>
            </a:pPr>
            <a:r>
              <a:rPr lang="en">
                <a:solidFill>
                  <a:srgbClr val="07075D"/>
                </a:solidFill>
                <a:latin typeface="Montserrat Medium"/>
                <a:ea typeface="Montserrat Medium"/>
                <a:cs typeface="Montserrat Medium"/>
                <a:sym typeface="Montserrat Medium"/>
              </a:rPr>
              <a:t>Public education and awareness raising </a:t>
            </a:r>
            <a:endParaRPr>
              <a:solidFill>
                <a:srgbClr val="07075D"/>
              </a:solidFill>
              <a:latin typeface="Montserrat Medium"/>
              <a:ea typeface="Montserrat Medium"/>
              <a:cs typeface="Montserrat Medium"/>
              <a:sym typeface="Montserrat Medium"/>
            </a:endParaRPr>
          </a:p>
          <a:p>
            <a:pPr indent="-317500" lvl="1" marL="914400" rtl="0" algn="just">
              <a:spcBef>
                <a:spcPts val="0"/>
              </a:spcBef>
              <a:spcAft>
                <a:spcPts val="0"/>
              </a:spcAft>
              <a:buClr>
                <a:srgbClr val="07075D"/>
              </a:buClr>
              <a:buSzPts val="1400"/>
              <a:buFont typeface="Montserrat Medium"/>
              <a:buAutoNum type="alphaLcPeriod"/>
            </a:pPr>
            <a:r>
              <a:rPr lang="en">
                <a:solidFill>
                  <a:srgbClr val="07075D"/>
                </a:solidFill>
                <a:latin typeface="Montserrat Medium"/>
                <a:ea typeface="Montserrat Medium"/>
                <a:cs typeface="Montserrat Medium"/>
                <a:sym typeface="Montserrat Medium"/>
              </a:rPr>
              <a:t>#TellTheWorld Art Competition: </a:t>
            </a:r>
            <a:r>
              <a:rPr lang="en" u="sng">
                <a:solidFill>
                  <a:schemeClr val="hlink"/>
                </a:solidFill>
                <a:latin typeface="Montserrat Medium"/>
                <a:ea typeface="Montserrat Medium"/>
                <a:cs typeface="Montserrat Medium"/>
                <a:sym typeface="Montserrat Medium"/>
                <a:hlinkClick r:id="rId5"/>
              </a:rPr>
              <a:t>www.upr2020.org/telltheworld</a:t>
            </a:r>
            <a:r>
              <a:rPr lang="en">
                <a:solidFill>
                  <a:srgbClr val="07075D"/>
                </a:solidFill>
                <a:latin typeface="Montserrat Medium"/>
                <a:ea typeface="Montserrat Medium"/>
                <a:cs typeface="Montserrat Medium"/>
                <a:sym typeface="Montserrat Medium"/>
              </a:rPr>
              <a:t> </a:t>
            </a:r>
            <a:endParaRPr>
              <a:solidFill>
                <a:srgbClr val="07075D"/>
              </a:solidFill>
              <a:latin typeface="Montserrat Medium"/>
              <a:ea typeface="Montserrat Medium"/>
              <a:cs typeface="Montserrat Medium"/>
              <a:sym typeface="Montserrat Medium"/>
            </a:endParaRPr>
          </a:p>
          <a:p>
            <a:pPr indent="0" lvl="0" marL="0" rtl="0" algn="just">
              <a:spcBef>
                <a:spcPts val="1600"/>
              </a:spcBef>
              <a:spcAft>
                <a:spcPts val="1600"/>
              </a:spcAft>
              <a:buNone/>
            </a:pPr>
            <a:r>
              <a:t/>
            </a:r>
            <a:endParaRPr>
              <a:solidFill>
                <a:srgbClr val="07075D"/>
              </a:solidFill>
              <a:latin typeface="Montserrat Medium"/>
              <a:ea typeface="Montserrat Medium"/>
              <a:cs typeface="Montserrat Medium"/>
              <a:sym typeface="Montserrat Medium"/>
            </a:endParaRPr>
          </a:p>
        </p:txBody>
      </p:sp>
      <p:sp>
        <p:nvSpPr>
          <p:cNvPr id="95" name="Google Shape;95;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99" name="Shape 99"/>
        <p:cNvGrpSpPr/>
        <p:nvPr/>
      </p:nvGrpSpPr>
      <p:grpSpPr>
        <a:xfrm>
          <a:off x="0" y="0"/>
          <a:ext cx="0" cy="0"/>
          <a:chOff x="0" y="0"/>
          <a:chExt cx="0" cy="0"/>
        </a:xfrm>
      </p:grpSpPr>
      <p:sp>
        <p:nvSpPr>
          <p:cNvPr id="100" name="Google Shape;100;p19"/>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9"/>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Upcoming Consultations</a:t>
            </a:r>
            <a:endParaRPr b="1">
              <a:solidFill>
                <a:srgbClr val="07075D"/>
              </a:solidFill>
              <a:latin typeface="Montserrat"/>
              <a:ea typeface="Montserrat"/>
              <a:cs typeface="Montserrat"/>
              <a:sym typeface="Montserrat"/>
            </a:endParaRPr>
          </a:p>
        </p:txBody>
      </p:sp>
      <p:sp>
        <p:nvSpPr>
          <p:cNvPr id="102" name="Google Shape;102;p19"/>
          <p:cNvSpPr txBox="1"/>
          <p:nvPr>
            <p:ph idx="1" type="body"/>
          </p:nvPr>
        </p:nvSpPr>
        <p:spPr>
          <a:xfrm>
            <a:off x="387900" y="1381075"/>
            <a:ext cx="8084700" cy="20448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Stakeholder-state sessions</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Discussions with global diplomatic community members</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Discussions can form the basis of the intervention by states at the review in Geneva</a:t>
            </a:r>
            <a:endParaRPr>
              <a:solidFill>
                <a:srgbClr val="07075D"/>
              </a:solidFill>
              <a:latin typeface="Montserrat Medium"/>
              <a:ea typeface="Montserrat Medium"/>
              <a:cs typeface="Montserrat Medium"/>
              <a:sym typeface="Montserrat Medium"/>
            </a:endParaRPr>
          </a:p>
          <a:p>
            <a:pPr indent="-342900" lvl="0" marL="457200" rtl="0" algn="just">
              <a:spcBef>
                <a:spcPts val="0"/>
              </a:spcBef>
              <a:spcAft>
                <a:spcPts val="0"/>
              </a:spcAft>
              <a:buClr>
                <a:srgbClr val="07075D"/>
              </a:buClr>
              <a:buSzPts val="1800"/>
              <a:buFont typeface="Montserrat Medium"/>
              <a:buChar char="●"/>
            </a:pPr>
            <a:r>
              <a:rPr lang="en">
                <a:solidFill>
                  <a:srgbClr val="07075D"/>
                </a:solidFill>
                <a:latin typeface="Montserrat Medium"/>
                <a:ea typeface="Montserrat Medium"/>
                <a:cs typeface="Montserrat Medium"/>
                <a:sym typeface="Montserrat Medium"/>
              </a:rPr>
              <a:t>USHRN has invited key UN Missions (New York) and embassies (D.C.) to consultations</a:t>
            </a:r>
            <a:endParaRPr>
              <a:solidFill>
                <a:srgbClr val="07075D"/>
              </a:solidFill>
              <a:latin typeface="Montserrat Medium"/>
              <a:ea typeface="Montserrat Medium"/>
              <a:cs typeface="Montserrat Medium"/>
              <a:sym typeface="Montserrat Medium"/>
            </a:endParaRPr>
          </a:p>
        </p:txBody>
      </p:sp>
      <p:sp>
        <p:nvSpPr>
          <p:cNvPr id="103" name="Google Shape;103;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07" name="Shape 107"/>
        <p:cNvGrpSpPr/>
        <p:nvPr/>
      </p:nvGrpSpPr>
      <p:grpSpPr>
        <a:xfrm>
          <a:off x="0" y="0"/>
          <a:ext cx="0" cy="0"/>
          <a:chOff x="0" y="0"/>
          <a:chExt cx="0" cy="0"/>
        </a:xfrm>
      </p:grpSpPr>
      <p:sp>
        <p:nvSpPr>
          <p:cNvPr id="108" name="Google Shape;108;p20"/>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20"/>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Upcoming Consultations</a:t>
            </a:r>
            <a:endParaRPr b="1">
              <a:solidFill>
                <a:srgbClr val="07075D"/>
              </a:solidFill>
              <a:latin typeface="Montserrat"/>
              <a:ea typeface="Montserrat"/>
              <a:cs typeface="Montserrat"/>
              <a:sym typeface="Montserrat"/>
            </a:endParaRPr>
          </a:p>
        </p:txBody>
      </p:sp>
      <p:sp>
        <p:nvSpPr>
          <p:cNvPr id="110" name="Google Shape;110;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1" name="Google Shape;111;p20"/>
          <p:cNvPicPr preferRelativeResize="0"/>
          <p:nvPr/>
        </p:nvPicPr>
        <p:blipFill>
          <a:blip r:embed="rId3">
            <a:alphaModFix/>
          </a:blip>
          <a:stretch>
            <a:fillRect/>
          </a:stretch>
        </p:blipFill>
        <p:spPr>
          <a:xfrm>
            <a:off x="795275" y="1223925"/>
            <a:ext cx="7450001" cy="372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6967E2">
            <a:alpha val="61540"/>
          </a:srgbClr>
        </a:solidFill>
      </p:bgPr>
    </p:bg>
    <p:spTree>
      <p:nvGrpSpPr>
        <p:cNvPr id="115" name="Shape 115"/>
        <p:cNvGrpSpPr/>
        <p:nvPr/>
      </p:nvGrpSpPr>
      <p:grpSpPr>
        <a:xfrm>
          <a:off x="0" y="0"/>
          <a:ext cx="0" cy="0"/>
          <a:chOff x="0" y="0"/>
          <a:chExt cx="0" cy="0"/>
        </a:xfrm>
      </p:grpSpPr>
      <p:sp>
        <p:nvSpPr>
          <p:cNvPr id="116" name="Google Shape;116;p21"/>
          <p:cNvSpPr/>
          <p:nvPr/>
        </p:nvSpPr>
        <p:spPr>
          <a:xfrm>
            <a:off x="0" y="0"/>
            <a:ext cx="9144000" cy="1048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21"/>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07075D"/>
                </a:solidFill>
                <a:latin typeface="Montserrat"/>
                <a:ea typeface="Montserrat"/>
                <a:cs typeface="Montserrat"/>
                <a:sym typeface="Montserrat"/>
              </a:rPr>
              <a:t>Geneva (May 11)</a:t>
            </a:r>
            <a:endParaRPr b="1">
              <a:solidFill>
                <a:srgbClr val="07075D"/>
              </a:solidFill>
              <a:latin typeface="Montserrat"/>
              <a:ea typeface="Montserrat"/>
              <a:cs typeface="Montserrat"/>
              <a:sym typeface="Montserrat"/>
            </a:endParaRPr>
          </a:p>
        </p:txBody>
      </p:sp>
      <p:sp>
        <p:nvSpPr>
          <p:cNvPr id="118" name="Google Shape;11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9" name="Google Shape;119;p21"/>
          <p:cNvSpPr txBox="1"/>
          <p:nvPr/>
        </p:nvSpPr>
        <p:spPr>
          <a:xfrm>
            <a:off x="327975" y="1321850"/>
            <a:ext cx="3695700" cy="324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latin typeface="Montserrat SemiBold"/>
                <a:ea typeface="Montserrat SemiBold"/>
                <a:cs typeface="Montserrat SemiBold"/>
                <a:sym typeface="Montserrat SemiBold"/>
                <a:hlinkClick r:id="rId3"/>
              </a:rPr>
              <a:t>https://bit.ly/2RtunQ6</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1800">
                <a:solidFill>
                  <a:schemeClr val="accent2"/>
                </a:solidFill>
                <a:latin typeface="Montserrat SemiBold"/>
                <a:ea typeface="Montserrat SemiBold"/>
                <a:cs typeface="Montserrat SemiBold"/>
                <a:sym typeface="Montserrat SemiBold"/>
              </a:rPr>
              <a:t>Link available via:</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1800" u="sng">
                <a:solidFill>
                  <a:schemeClr val="hlink"/>
                </a:solidFill>
                <a:latin typeface="Montserrat SemiBold"/>
                <a:ea typeface="Montserrat SemiBold"/>
                <a:cs typeface="Montserrat SemiBold"/>
                <a:sym typeface="Montserrat SemiBold"/>
                <a:hlinkClick r:id="rId4"/>
              </a:rPr>
              <a:t>www.upr2020.org/resource</a:t>
            </a:r>
            <a:r>
              <a:rPr lang="en" sz="1800" u="sng">
                <a:solidFill>
                  <a:schemeClr val="hlink"/>
                </a:solidFill>
                <a:latin typeface="Montserrat SemiBold"/>
                <a:ea typeface="Montserrat SemiBold"/>
                <a:cs typeface="Montserrat SemiBold"/>
                <a:sym typeface="Montserrat SemiBold"/>
                <a:hlinkClick r:id="rId5"/>
              </a:rPr>
              <a:t>s</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sz="1800">
                <a:solidFill>
                  <a:schemeClr val="accent2"/>
                </a:solidFill>
                <a:latin typeface="Montserrat SemiBold"/>
                <a:ea typeface="Montserrat SemiBold"/>
                <a:cs typeface="Montserrat SemiBold"/>
                <a:sym typeface="Montserrat SemiBold"/>
              </a:rPr>
              <a:t>We will send further coordination information via email &amp; discuss Geneva travel on the next Webinar #10</a:t>
            </a:r>
            <a:endParaRPr sz="1800">
              <a:solidFill>
                <a:schemeClr val="accent2"/>
              </a:solidFill>
              <a:latin typeface="Montserrat SemiBold"/>
              <a:ea typeface="Montserrat SemiBold"/>
              <a:cs typeface="Montserrat SemiBold"/>
              <a:sym typeface="Montserrat SemiBold"/>
            </a:endParaRPr>
          </a:p>
          <a:p>
            <a:pPr indent="0" lvl="0" marL="0" rtl="0" algn="l">
              <a:spcBef>
                <a:spcPts val="0"/>
              </a:spcBef>
              <a:spcAft>
                <a:spcPts val="0"/>
              </a:spcAft>
              <a:buNone/>
            </a:pPr>
            <a:r>
              <a:t/>
            </a:r>
            <a:endParaRPr sz="1800">
              <a:solidFill>
                <a:schemeClr val="accent2"/>
              </a:solidFill>
              <a:latin typeface="Montserrat SemiBold"/>
              <a:ea typeface="Montserrat SemiBold"/>
              <a:cs typeface="Montserrat SemiBold"/>
              <a:sym typeface="Montserrat SemiBold"/>
            </a:endParaRPr>
          </a:p>
        </p:txBody>
      </p:sp>
      <p:pic>
        <p:nvPicPr>
          <p:cNvPr id="120" name="Google Shape;120;p21"/>
          <p:cNvPicPr preferRelativeResize="0"/>
          <p:nvPr/>
        </p:nvPicPr>
        <p:blipFill>
          <a:blip r:embed="rId6">
            <a:alphaModFix/>
          </a:blip>
          <a:stretch>
            <a:fillRect/>
          </a:stretch>
        </p:blipFill>
        <p:spPr>
          <a:xfrm>
            <a:off x="4037000" y="1191900"/>
            <a:ext cx="4606759" cy="378501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